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4" r:id="rId4"/>
    <p:sldId id="257" r:id="rId5"/>
    <p:sldId id="265" r:id="rId6"/>
    <p:sldId id="266" r:id="rId7"/>
    <p:sldId id="260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5AD47-CD54-46D8-86AE-FB88DBBAB1E4}" v="1087" dt="2023-03-21T18:26:59.985"/>
    <p1510:client id="{3988C021-46E4-4894-BA62-5279BE9E0BAE}" v="33" dt="2023-03-22T12:15:36.935"/>
    <p1510:client id="{75FBB647-3E42-2023-C92C-8075637860B6}" v="4" dt="2023-03-20T21:05:33.620"/>
    <p1510:client id="{F1689EE5-5467-3338-DCBE-CD8BB47E1474}" v="3" dt="2023-03-21T17:24:50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6BF930-7F44-4360-AB73-E153E257E27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2_2" csCatId="accent2" phldr="1"/>
      <dgm:spPr/>
      <dgm:t>
        <a:bodyPr/>
        <a:lstStyle/>
        <a:p>
          <a:endParaRPr lang="en-US"/>
        </a:p>
      </dgm:t>
    </dgm:pt>
    <dgm:pt modelId="{862962F1-539B-42B2-AA7F-1E9815EB2A17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50000"/>
                </a:schemeClr>
              </a:solidFill>
            </a:rPr>
            <a:t>An outpost set in a metal scrap yard that sprawls onto a nearby residential area</a:t>
          </a:r>
        </a:p>
      </dgm:t>
    </dgm:pt>
    <dgm:pt modelId="{81878022-7155-4699-8192-D4EE1E83856F}" type="parTrans" cxnId="{8691747E-3B55-4A5C-85BC-F75F1BA689E2}">
      <dgm:prSet/>
      <dgm:spPr/>
      <dgm:t>
        <a:bodyPr/>
        <a:lstStyle/>
        <a:p>
          <a:endParaRPr lang="en-US"/>
        </a:p>
      </dgm:t>
    </dgm:pt>
    <dgm:pt modelId="{01384E4F-603F-477B-93AF-5C936A97C40F}" type="sibTrans" cxnId="{8691747E-3B55-4A5C-85BC-F75F1BA689E2}">
      <dgm:prSet/>
      <dgm:spPr/>
      <dgm:t>
        <a:bodyPr/>
        <a:lstStyle/>
        <a:p>
          <a:endParaRPr lang="en-US"/>
        </a:p>
      </dgm:t>
    </dgm:pt>
    <dgm:pt modelId="{95E14D5B-1FA2-44C0-A3B8-B4CAA16EAFB5}">
      <dgm:prSet/>
      <dgm:spPr/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</a:rPr>
            <a:t>A mission/story like structure created with distinct small sections each with their own pacing/difficulty</a:t>
          </a:r>
        </a:p>
      </dgm:t>
    </dgm:pt>
    <dgm:pt modelId="{277BD08C-D64D-4826-AEB5-67C341A8FC3C}" type="parTrans" cxnId="{9C836143-3C04-430E-B05E-B94B6D7384AE}">
      <dgm:prSet/>
      <dgm:spPr/>
      <dgm:t>
        <a:bodyPr/>
        <a:lstStyle/>
        <a:p>
          <a:endParaRPr lang="en-US"/>
        </a:p>
      </dgm:t>
    </dgm:pt>
    <dgm:pt modelId="{140639CC-72D7-4B28-B572-E3DDB8E16293}" type="sibTrans" cxnId="{9C836143-3C04-430E-B05E-B94B6D7384AE}">
      <dgm:prSet/>
      <dgm:spPr/>
      <dgm:t>
        <a:bodyPr/>
        <a:lstStyle/>
        <a:p>
          <a:endParaRPr lang="en-US"/>
        </a:p>
      </dgm:t>
    </dgm:pt>
    <dgm:pt modelId="{4A1B0AD6-DA01-4FB7-9C86-527CE1F2C8B3}">
      <dgm:prSet/>
      <dgm:spPr/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</a:rPr>
            <a:t>Environmental story telling detailing the fates of the residents</a:t>
          </a:r>
        </a:p>
      </dgm:t>
    </dgm:pt>
    <dgm:pt modelId="{1F09B129-B6C4-432A-9476-A5DFD31229F4}" type="parTrans" cxnId="{BC39D0EC-CB1D-4487-BA9F-1E813E0B72E2}">
      <dgm:prSet/>
      <dgm:spPr/>
      <dgm:t>
        <a:bodyPr/>
        <a:lstStyle/>
        <a:p>
          <a:endParaRPr lang="en-US"/>
        </a:p>
      </dgm:t>
    </dgm:pt>
    <dgm:pt modelId="{7FE76E88-C1D6-4672-B672-D7F991272461}" type="sibTrans" cxnId="{BC39D0EC-CB1D-4487-BA9F-1E813E0B72E2}">
      <dgm:prSet/>
      <dgm:spPr/>
      <dgm:t>
        <a:bodyPr/>
        <a:lstStyle/>
        <a:p>
          <a:endParaRPr lang="en-US"/>
        </a:p>
      </dgm:t>
    </dgm:pt>
    <dgm:pt modelId="{189B6D8C-0B29-46AE-8731-4F5CED8C48F5}">
      <dgm:prSet/>
      <dgm:spPr/>
      <dgm:t>
        <a:bodyPr/>
        <a:lstStyle/>
        <a:p>
          <a:r>
            <a:rPr lang="en-US" b="1">
              <a:solidFill>
                <a:schemeClr val="accent1">
                  <a:lumMod val="50000"/>
                </a:schemeClr>
              </a:solidFill>
            </a:rPr>
            <a:t>Roughly 6-10mins but significantly shorter if replayed</a:t>
          </a:r>
        </a:p>
      </dgm:t>
    </dgm:pt>
    <dgm:pt modelId="{DC4574B2-2686-465A-B2AD-D08323340141}" type="parTrans" cxnId="{96CA8CF1-ACAC-42C7-B21F-93C04899A0FC}">
      <dgm:prSet/>
      <dgm:spPr/>
      <dgm:t>
        <a:bodyPr/>
        <a:lstStyle/>
        <a:p>
          <a:endParaRPr lang="en-US"/>
        </a:p>
      </dgm:t>
    </dgm:pt>
    <dgm:pt modelId="{EF1F5BC7-3990-4A2A-889B-10138864DE06}" type="sibTrans" cxnId="{96CA8CF1-ACAC-42C7-B21F-93C04899A0FC}">
      <dgm:prSet/>
      <dgm:spPr/>
      <dgm:t>
        <a:bodyPr/>
        <a:lstStyle/>
        <a:p>
          <a:endParaRPr lang="en-US"/>
        </a:p>
      </dgm:t>
    </dgm:pt>
    <dgm:pt modelId="{5F347C05-DC1A-49DB-8445-E85D9946D2FD}" type="pres">
      <dgm:prSet presAssocID="{B36BF930-7F44-4360-AB73-E153E257E27F}" presName="root" presStyleCnt="0">
        <dgm:presLayoutVars>
          <dgm:dir/>
          <dgm:resizeHandles val="exact"/>
        </dgm:presLayoutVars>
      </dgm:prSet>
      <dgm:spPr/>
    </dgm:pt>
    <dgm:pt modelId="{D0F4076B-9E6E-4152-8358-E02AABF976C2}" type="pres">
      <dgm:prSet presAssocID="{B36BF930-7F44-4360-AB73-E153E257E27F}" presName="container" presStyleCnt="0">
        <dgm:presLayoutVars>
          <dgm:dir/>
          <dgm:resizeHandles val="exact"/>
        </dgm:presLayoutVars>
      </dgm:prSet>
      <dgm:spPr/>
    </dgm:pt>
    <dgm:pt modelId="{D5808DB9-8D85-40FC-A536-AFA85ABE80BD}" type="pres">
      <dgm:prSet presAssocID="{862962F1-539B-42B2-AA7F-1E9815EB2A17}" presName="compNode" presStyleCnt="0"/>
      <dgm:spPr/>
    </dgm:pt>
    <dgm:pt modelId="{909343FC-F5DD-4484-ACA7-4F3DD5A9ACD1}" type="pres">
      <dgm:prSet presAssocID="{862962F1-539B-42B2-AA7F-1E9815EB2A17}" presName="iconBgRect" presStyleLbl="bgShp" presStyleIdx="0" presStyleCnt="4"/>
      <dgm:spPr>
        <a:solidFill>
          <a:schemeClr val="accent1">
            <a:lumMod val="50000"/>
          </a:schemeClr>
        </a:solidFill>
      </dgm:spPr>
    </dgm:pt>
    <dgm:pt modelId="{7668B1CD-E426-4C63-9215-5F210CFCC486}" type="pres">
      <dgm:prSet presAssocID="{862962F1-539B-42B2-AA7F-1E9815EB2A1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75D53EE-6718-4964-B788-E9502576A3F2}" type="pres">
      <dgm:prSet presAssocID="{862962F1-539B-42B2-AA7F-1E9815EB2A17}" presName="spaceRect" presStyleCnt="0"/>
      <dgm:spPr/>
    </dgm:pt>
    <dgm:pt modelId="{2100B820-B638-4D91-A7E3-2506CF04A873}" type="pres">
      <dgm:prSet presAssocID="{862962F1-539B-42B2-AA7F-1E9815EB2A17}" presName="textRect" presStyleLbl="revTx" presStyleIdx="0" presStyleCnt="4">
        <dgm:presLayoutVars>
          <dgm:chMax val="1"/>
          <dgm:chPref val="1"/>
        </dgm:presLayoutVars>
      </dgm:prSet>
      <dgm:spPr/>
    </dgm:pt>
    <dgm:pt modelId="{1F636C1C-A746-4964-BBB1-3D1E81387709}" type="pres">
      <dgm:prSet presAssocID="{01384E4F-603F-477B-93AF-5C936A97C40F}" presName="sibTrans" presStyleLbl="sibTrans2D1" presStyleIdx="0" presStyleCnt="0"/>
      <dgm:spPr/>
    </dgm:pt>
    <dgm:pt modelId="{7C014193-470C-4346-84DE-98A58B979C86}" type="pres">
      <dgm:prSet presAssocID="{95E14D5B-1FA2-44C0-A3B8-B4CAA16EAFB5}" presName="compNode" presStyleCnt="0"/>
      <dgm:spPr/>
    </dgm:pt>
    <dgm:pt modelId="{E6D68773-2061-44D0-9139-316005403F42}" type="pres">
      <dgm:prSet presAssocID="{95E14D5B-1FA2-44C0-A3B8-B4CAA16EAFB5}" presName="iconBgRect" presStyleLbl="bgShp" presStyleIdx="1" presStyleCnt="4"/>
      <dgm:spPr>
        <a:solidFill>
          <a:srgbClr val="C00000"/>
        </a:solidFill>
      </dgm:spPr>
    </dgm:pt>
    <dgm:pt modelId="{779D5A58-B7CF-4D29-AB72-9EC1011F22AF}" type="pres">
      <dgm:prSet presAssocID="{95E14D5B-1FA2-44C0-A3B8-B4CAA16EAF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58E684C6-F751-4AAA-B736-1A93F223F330}" type="pres">
      <dgm:prSet presAssocID="{95E14D5B-1FA2-44C0-A3B8-B4CAA16EAFB5}" presName="spaceRect" presStyleCnt="0"/>
      <dgm:spPr/>
    </dgm:pt>
    <dgm:pt modelId="{6ECF7035-BC6D-4C9B-B8B2-EDC044661ACF}" type="pres">
      <dgm:prSet presAssocID="{95E14D5B-1FA2-44C0-A3B8-B4CAA16EAFB5}" presName="textRect" presStyleLbl="revTx" presStyleIdx="1" presStyleCnt="4">
        <dgm:presLayoutVars>
          <dgm:chMax val="1"/>
          <dgm:chPref val="1"/>
        </dgm:presLayoutVars>
      </dgm:prSet>
      <dgm:spPr/>
    </dgm:pt>
    <dgm:pt modelId="{126395C5-B4A6-4356-95D7-F80ABD2839A5}" type="pres">
      <dgm:prSet presAssocID="{140639CC-72D7-4B28-B572-E3DDB8E16293}" presName="sibTrans" presStyleLbl="sibTrans2D1" presStyleIdx="0" presStyleCnt="0"/>
      <dgm:spPr/>
    </dgm:pt>
    <dgm:pt modelId="{A2AA958B-68A4-478C-852F-92516254DD97}" type="pres">
      <dgm:prSet presAssocID="{4A1B0AD6-DA01-4FB7-9C86-527CE1F2C8B3}" presName="compNode" presStyleCnt="0"/>
      <dgm:spPr/>
    </dgm:pt>
    <dgm:pt modelId="{B5854822-03A8-43D2-88F1-9AB8FD8CC4F1}" type="pres">
      <dgm:prSet presAssocID="{4A1B0AD6-DA01-4FB7-9C86-527CE1F2C8B3}" presName="iconBgRect" presStyleLbl="bgShp" presStyleIdx="2" presStyleCnt="4"/>
      <dgm:spPr>
        <a:solidFill>
          <a:srgbClr val="C00000"/>
        </a:solidFill>
      </dgm:spPr>
    </dgm:pt>
    <dgm:pt modelId="{5E29EDD7-515A-4616-97B5-842406F29A4E}" type="pres">
      <dgm:prSet presAssocID="{4A1B0AD6-DA01-4FB7-9C86-527CE1F2C8B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86E82D5-1288-4E50-8F25-D0EBA1003434}" type="pres">
      <dgm:prSet presAssocID="{4A1B0AD6-DA01-4FB7-9C86-527CE1F2C8B3}" presName="spaceRect" presStyleCnt="0"/>
      <dgm:spPr/>
    </dgm:pt>
    <dgm:pt modelId="{E12AA74D-530C-40AE-82D8-43AB5BDCED5A}" type="pres">
      <dgm:prSet presAssocID="{4A1B0AD6-DA01-4FB7-9C86-527CE1F2C8B3}" presName="textRect" presStyleLbl="revTx" presStyleIdx="2" presStyleCnt="4">
        <dgm:presLayoutVars>
          <dgm:chMax val="1"/>
          <dgm:chPref val="1"/>
        </dgm:presLayoutVars>
      </dgm:prSet>
      <dgm:spPr/>
    </dgm:pt>
    <dgm:pt modelId="{249E65A2-C475-4A16-8078-5B11F287E512}" type="pres">
      <dgm:prSet presAssocID="{7FE76E88-C1D6-4672-B672-D7F991272461}" presName="sibTrans" presStyleLbl="sibTrans2D1" presStyleIdx="0" presStyleCnt="0"/>
      <dgm:spPr/>
    </dgm:pt>
    <dgm:pt modelId="{24119DC1-9BDD-4440-B4F1-994779EEA882}" type="pres">
      <dgm:prSet presAssocID="{189B6D8C-0B29-46AE-8731-4F5CED8C48F5}" presName="compNode" presStyleCnt="0"/>
      <dgm:spPr/>
    </dgm:pt>
    <dgm:pt modelId="{219DBBAD-A489-4490-854F-E13BD502F3C3}" type="pres">
      <dgm:prSet presAssocID="{189B6D8C-0B29-46AE-8731-4F5CED8C48F5}" presName="iconBgRect" presStyleLbl="bgShp" presStyleIdx="3" presStyleCnt="4"/>
      <dgm:spPr>
        <a:solidFill>
          <a:schemeClr val="accent1">
            <a:lumMod val="50000"/>
          </a:schemeClr>
        </a:solidFill>
      </dgm:spPr>
    </dgm:pt>
    <dgm:pt modelId="{110C78D0-1E37-4C49-A818-BBFD062AB374}" type="pres">
      <dgm:prSet presAssocID="{189B6D8C-0B29-46AE-8731-4F5CED8C48F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 Finished with solid fill"/>
        </a:ext>
      </dgm:extLst>
    </dgm:pt>
    <dgm:pt modelId="{27E857CA-76D8-42A8-B89F-E5513AEFA402}" type="pres">
      <dgm:prSet presAssocID="{189B6D8C-0B29-46AE-8731-4F5CED8C48F5}" presName="spaceRect" presStyleCnt="0"/>
      <dgm:spPr/>
    </dgm:pt>
    <dgm:pt modelId="{0820247F-9AA3-44A6-AC17-97B8949180B6}" type="pres">
      <dgm:prSet presAssocID="{189B6D8C-0B29-46AE-8731-4F5CED8C48F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E83E430-534D-4977-848F-676D371598C9}" type="presOf" srcId="{7FE76E88-C1D6-4672-B672-D7F991272461}" destId="{249E65A2-C475-4A16-8078-5B11F287E512}" srcOrd="0" destOrd="0" presId="urn:microsoft.com/office/officeart/2018/2/layout/IconCircleList"/>
    <dgm:cxn modelId="{15D05242-CC92-4B24-BDD7-2CDB8F95B62B}" type="presOf" srcId="{862962F1-539B-42B2-AA7F-1E9815EB2A17}" destId="{2100B820-B638-4D91-A7E3-2506CF04A873}" srcOrd="0" destOrd="0" presId="urn:microsoft.com/office/officeart/2018/2/layout/IconCircleList"/>
    <dgm:cxn modelId="{9C836143-3C04-430E-B05E-B94B6D7384AE}" srcId="{B36BF930-7F44-4360-AB73-E153E257E27F}" destId="{95E14D5B-1FA2-44C0-A3B8-B4CAA16EAFB5}" srcOrd="1" destOrd="0" parTransId="{277BD08C-D64D-4826-AEB5-67C341A8FC3C}" sibTransId="{140639CC-72D7-4B28-B572-E3DDB8E16293}"/>
    <dgm:cxn modelId="{1B606F43-F60B-42FC-AE94-6D9EFCA4A9F2}" type="presOf" srcId="{4A1B0AD6-DA01-4FB7-9C86-527CE1F2C8B3}" destId="{E12AA74D-530C-40AE-82D8-43AB5BDCED5A}" srcOrd="0" destOrd="0" presId="urn:microsoft.com/office/officeart/2018/2/layout/IconCircleList"/>
    <dgm:cxn modelId="{DD73327C-8D84-48B1-9645-4347827C9864}" type="presOf" srcId="{01384E4F-603F-477B-93AF-5C936A97C40F}" destId="{1F636C1C-A746-4964-BBB1-3D1E81387709}" srcOrd="0" destOrd="0" presId="urn:microsoft.com/office/officeart/2018/2/layout/IconCircleList"/>
    <dgm:cxn modelId="{8691747E-3B55-4A5C-85BC-F75F1BA689E2}" srcId="{B36BF930-7F44-4360-AB73-E153E257E27F}" destId="{862962F1-539B-42B2-AA7F-1E9815EB2A17}" srcOrd="0" destOrd="0" parTransId="{81878022-7155-4699-8192-D4EE1E83856F}" sibTransId="{01384E4F-603F-477B-93AF-5C936A97C40F}"/>
    <dgm:cxn modelId="{3BC44E92-DB28-4E9D-9D08-D083764EE584}" type="presOf" srcId="{95E14D5B-1FA2-44C0-A3B8-B4CAA16EAFB5}" destId="{6ECF7035-BC6D-4C9B-B8B2-EDC044661ACF}" srcOrd="0" destOrd="0" presId="urn:microsoft.com/office/officeart/2018/2/layout/IconCircleList"/>
    <dgm:cxn modelId="{301471A9-2698-426D-A563-85954AB69CA3}" type="presOf" srcId="{140639CC-72D7-4B28-B572-E3DDB8E16293}" destId="{126395C5-B4A6-4356-95D7-F80ABD2839A5}" srcOrd="0" destOrd="0" presId="urn:microsoft.com/office/officeart/2018/2/layout/IconCircleList"/>
    <dgm:cxn modelId="{AFC817B0-5506-4492-B6E8-316772E5E311}" type="presOf" srcId="{189B6D8C-0B29-46AE-8731-4F5CED8C48F5}" destId="{0820247F-9AA3-44A6-AC17-97B8949180B6}" srcOrd="0" destOrd="0" presId="urn:microsoft.com/office/officeart/2018/2/layout/IconCircleList"/>
    <dgm:cxn modelId="{BC39D0EC-CB1D-4487-BA9F-1E813E0B72E2}" srcId="{B36BF930-7F44-4360-AB73-E153E257E27F}" destId="{4A1B0AD6-DA01-4FB7-9C86-527CE1F2C8B3}" srcOrd="2" destOrd="0" parTransId="{1F09B129-B6C4-432A-9476-A5DFD31229F4}" sibTransId="{7FE76E88-C1D6-4672-B672-D7F991272461}"/>
    <dgm:cxn modelId="{E69664F1-39C4-475C-B845-689C10FC677C}" type="presOf" srcId="{B36BF930-7F44-4360-AB73-E153E257E27F}" destId="{5F347C05-DC1A-49DB-8445-E85D9946D2FD}" srcOrd="0" destOrd="0" presId="urn:microsoft.com/office/officeart/2018/2/layout/IconCircleList"/>
    <dgm:cxn modelId="{96CA8CF1-ACAC-42C7-B21F-93C04899A0FC}" srcId="{B36BF930-7F44-4360-AB73-E153E257E27F}" destId="{189B6D8C-0B29-46AE-8731-4F5CED8C48F5}" srcOrd="3" destOrd="0" parTransId="{DC4574B2-2686-465A-B2AD-D08323340141}" sibTransId="{EF1F5BC7-3990-4A2A-889B-10138864DE06}"/>
    <dgm:cxn modelId="{EBE3C9CC-DCC0-48BD-B98B-C65BBD806C54}" type="presParOf" srcId="{5F347C05-DC1A-49DB-8445-E85D9946D2FD}" destId="{D0F4076B-9E6E-4152-8358-E02AABF976C2}" srcOrd="0" destOrd="0" presId="urn:microsoft.com/office/officeart/2018/2/layout/IconCircleList"/>
    <dgm:cxn modelId="{CFF15C70-1F5B-4D72-8DE5-95CEF0640564}" type="presParOf" srcId="{D0F4076B-9E6E-4152-8358-E02AABF976C2}" destId="{D5808DB9-8D85-40FC-A536-AFA85ABE80BD}" srcOrd="0" destOrd="0" presId="urn:microsoft.com/office/officeart/2018/2/layout/IconCircleList"/>
    <dgm:cxn modelId="{9A1A9F2C-6FAB-4D91-A962-110AF2154B7A}" type="presParOf" srcId="{D5808DB9-8D85-40FC-A536-AFA85ABE80BD}" destId="{909343FC-F5DD-4484-ACA7-4F3DD5A9ACD1}" srcOrd="0" destOrd="0" presId="urn:microsoft.com/office/officeart/2018/2/layout/IconCircleList"/>
    <dgm:cxn modelId="{05A256EA-A546-4045-8F14-1004E5E2CB59}" type="presParOf" srcId="{D5808DB9-8D85-40FC-A536-AFA85ABE80BD}" destId="{7668B1CD-E426-4C63-9215-5F210CFCC486}" srcOrd="1" destOrd="0" presId="urn:microsoft.com/office/officeart/2018/2/layout/IconCircleList"/>
    <dgm:cxn modelId="{85FCC1EA-D7F0-44E2-9FB2-29DEB1494681}" type="presParOf" srcId="{D5808DB9-8D85-40FC-A536-AFA85ABE80BD}" destId="{D75D53EE-6718-4964-B788-E9502576A3F2}" srcOrd="2" destOrd="0" presId="urn:microsoft.com/office/officeart/2018/2/layout/IconCircleList"/>
    <dgm:cxn modelId="{325EAD7A-3600-482E-A3F8-64D7A1579B24}" type="presParOf" srcId="{D5808DB9-8D85-40FC-A536-AFA85ABE80BD}" destId="{2100B820-B638-4D91-A7E3-2506CF04A873}" srcOrd="3" destOrd="0" presId="urn:microsoft.com/office/officeart/2018/2/layout/IconCircleList"/>
    <dgm:cxn modelId="{9B2454C8-0129-4705-ADAA-3CDDC4F1674B}" type="presParOf" srcId="{D0F4076B-9E6E-4152-8358-E02AABF976C2}" destId="{1F636C1C-A746-4964-BBB1-3D1E81387709}" srcOrd="1" destOrd="0" presId="urn:microsoft.com/office/officeart/2018/2/layout/IconCircleList"/>
    <dgm:cxn modelId="{F1FE783B-CDAE-4EFF-B3A3-546243D87AD2}" type="presParOf" srcId="{D0F4076B-9E6E-4152-8358-E02AABF976C2}" destId="{7C014193-470C-4346-84DE-98A58B979C86}" srcOrd="2" destOrd="0" presId="urn:microsoft.com/office/officeart/2018/2/layout/IconCircleList"/>
    <dgm:cxn modelId="{B70CC61E-7115-4E0C-A7AA-DD4C48CFFFEC}" type="presParOf" srcId="{7C014193-470C-4346-84DE-98A58B979C86}" destId="{E6D68773-2061-44D0-9139-316005403F42}" srcOrd="0" destOrd="0" presId="urn:microsoft.com/office/officeart/2018/2/layout/IconCircleList"/>
    <dgm:cxn modelId="{C45A4FFC-DF55-4376-BCCF-F0E66402A3BE}" type="presParOf" srcId="{7C014193-470C-4346-84DE-98A58B979C86}" destId="{779D5A58-B7CF-4D29-AB72-9EC1011F22AF}" srcOrd="1" destOrd="0" presId="urn:microsoft.com/office/officeart/2018/2/layout/IconCircleList"/>
    <dgm:cxn modelId="{395A7E61-754F-49EA-9384-9BC88E4E961A}" type="presParOf" srcId="{7C014193-470C-4346-84DE-98A58B979C86}" destId="{58E684C6-F751-4AAA-B736-1A93F223F330}" srcOrd="2" destOrd="0" presId="urn:microsoft.com/office/officeart/2018/2/layout/IconCircleList"/>
    <dgm:cxn modelId="{D603A4B5-D451-4FD5-8330-D11E4064BA2E}" type="presParOf" srcId="{7C014193-470C-4346-84DE-98A58B979C86}" destId="{6ECF7035-BC6D-4C9B-B8B2-EDC044661ACF}" srcOrd="3" destOrd="0" presId="urn:microsoft.com/office/officeart/2018/2/layout/IconCircleList"/>
    <dgm:cxn modelId="{8A3F74C0-94D6-42A2-BC3B-8A530A5E8A39}" type="presParOf" srcId="{D0F4076B-9E6E-4152-8358-E02AABF976C2}" destId="{126395C5-B4A6-4356-95D7-F80ABD2839A5}" srcOrd="3" destOrd="0" presId="urn:microsoft.com/office/officeart/2018/2/layout/IconCircleList"/>
    <dgm:cxn modelId="{9B3AB408-6BDE-44EA-AE32-1C5EB1C4CBA0}" type="presParOf" srcId="{D0F4076B-9E6E-4152-8358-E02AABF976C2}" destId="{A2AA958B-68A4-478C-852F-92516254DD97}" srcOrd="4" destOrd="0" presId="urn:microsoft.com/office/officeart/2018/2/layout/IconCircleList"/>
    <dgm:cxn modelId="{D5B0780F-A27C-4681-BA85-AA067A26641F}" type="presParOf" srcId="{A2AA958B-68A4-478C-852F-92516254DD97}" destId="{B5854822-03A8-43D2-88F1-9AB8FD8CC4F1}" srcOrd="0" destOrd="0" presId="urn:microsoft.com/office/officeart/2018/2/layout/IconCircleList"/>
    <dgm:cxn modelId="{8D55C801-CA88-45FD-85CA-8D5499E5D7AB}" type="presParOf" srcId="{A2AA958B-68A4-478C-852F-92516254DD97}" destId="{5E29EDD7-515A-4616-97B5-842406F29A4E}" srcOrd="1" destOrd="0" presId="urn:microsoft.com/office/officeart/2018/2/layout/IconCircleList"/>
    <dgm:cxn modelId="{4EC8B8A9-EFB0-4086-9166-B42AB2EEEBEA}" type="presParOf" srcId="{A2AA958B-68A4-478C-852F-92516254DD97}" destId="{E86E82D5-1288-4E50-8F25-D0EBA1003434}" srcOrd="2" destOrd="0" presId="urn:microsoft.com/office/officeart/2018/2/layout/IconCircleList"/>
    <dgm:cxn modelId="{077029F5-663C-4BF6-9BBB-C4BE670A1559}" type="presParOf" srcId="{A2AA958B-68A4-478C-852F-92516254DD97}" destId="{E12AA74D-530C-40AE-82D8-43AB5BDCED5A}" srcOrd="3" destOrd="0" presId="urn:microsoft.com/office/officeart/2018/2/layout/IconCircleList"/>
    <dgm:cxn modelId="{30C7A3E7-3C05-4118-A3E9-11D2DD111C06}" type="presParOf" srcId="{D0F4076B-9E6E-4152-8358-E02AABF976C2}" destId="{249E65A2-C475-4A16-8078-5B11F287E512}" srcOrd="5" destOrd="0" presId="urn:microsoft.com/office/officeart/2018/2/layout/IconCircleList"/>
    <dgm:cxn modelId="{16169A0F-C123-4581-8DB4-516AB7C86375}" type="presParOf" srcId="{D0F4076B-9E6E-4152-8358-E02AABF976C2}" destId="{24119DC1-9BDD-4440-B4F1-994779EEA882}" srcOrd="6" destOrd="0" presId="urn:microsoft.com/office/officeart/2018/2/layout/IconCircleList"/>
    <dgm:cxn modelId="{56F878FC-9ED4-4DEE-AFED-7E632A99A1CB}" type="presParOf" srcId="{24119DC1-9BDD-4440-B4F1-994779EEA882}" destId="{219DBBAD-A489-4490-854F-E13BD502F3C3}" srcOrd="0" destOrd="0" presId="urn:microsoft.com/office/officeart/2018/2/layout/IconCircleList"/>
    <dgm:cxn modelId="{4E88BAC4-B834-4F62-A220-116505EFBB1A}" type="presParOf" srcId="{24119DC1-9BDD-4440-B4F1-994779EEA882}" destId="{110C78D0-1E37-4C49-A818-BBFD062AB374}" srcOrd="1" destOrd="0" presId="urn:microsoft.com/office/officeart/2018/2/layout/IconCircleList"/>
    <dgm:cxn modelId="{C079BFF0-1305-455F-BB9E-F2538205CC08}" type="presParOf" srcId="{24119DC1-9BDD-4440-B4F1-994779EEA882}" destId="{27E857CA-76D8-42A8-B89F-E5513AEFA402}" srcOrd="2" destOrd="0" presId="urn:microsoft.com/office/officeart/2018/2/layout/IconCircleList"/>
    <dgm:cxn modelId="{02F9879E-E450-45FE-91A2-DC2A71D79E53}" type="presParOf" srcId="{24119DC1-9BDD-4440-B4F1-994779EEA882}" destId="{0820247F-9AA3-44A6-AC17-97B8949180B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343FC-F5DD-4484-ACA7-4F3DD5A9ACD1}">
      <dsp:nvSpPr>
        <dsp:cNvPr id="0" name=""/>
        <dsp:cNvSpPr/>
      </dsp:nvSpPr>
      <dsp:spPr>
        <a:xfrm>
          <a:off x="29606" y="691183"/>
          <a:ext cx="627919" cy="627919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8B1CD-E426-4C63-9215-5F210CFCC486}">
      <dsp:nvSpPr>
        <dsp:cNvPr id="0" name=""/>
        <dsp:cNvSpPr/>
      </dsp:nvSpPr>
      <dsp:spPr>
        <a:xfrm>
          <a:off x="161469" y="823046"/>
          <a:ext cx="364193" cy="3641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0B820-B638-4D91-A7E3-2506CF04A873}">
      <dsp:nvSpPr>
        <dsp:cNvPr id="0" name=""/>
        <dsp:cNvSpPr/>
      </dsp:nvSpPr>
      <dsp:spPr>
        <a:xfrm>
          <a:off x="792080" y="691183"/>
          <a:ext cx="1480096" cy="62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accent1">
                  <a:lumMod val="50000"/>
                </a:schemeClr>
              </a:solidFill>
            </a:rPr>
            <a:t>An outpost set in a metal scrap yard that sprawls onto a nearby residential area</a:t>
          </a:r>
        </a:p>
      </dsp:txBody>
      <dsp:txXfrm>
        <a:off x="792080" y="691183"/>
        <a:ext cx="1480096" cy="627919"/>
      </dsp:txXfrm>
    </dsp:sp>
    <dsp:sp modelId="{E6D68773-2061-44D0-9139-316005403F42}">
      <dsp:nvSpPr>
        <dsp:cNvPr id="0" name=""/>
        <dsp:cNvSpPr/>
      </dsp:nvSpPr>
      <dsp:spPr>
        <a:xfrm>
          <a:off x="2530072" y="691183"/>
          <a:ext cx="627919" cy="627919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D5A58-B7CF-4D29-AB72-9EC1011F22AF}">
      <dsp:nvSpPr>
        <dsp:cNvPr id="0" name=""/>
        <dsp:cNvSpPr/>
      </dsp:nvSpPr>
      <dsp:spPr>
        <a:xfrm>
          <a:off x="2661935" y="823046"/>
          <a:ext cx="364193" cy="3641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F7035-BC6D-4C9B-B8B2-EDC044661ACF}">
      <dsp:nvSpPr>
        <dsp:cNvPr id="0" name=""/>
        <dsp:cNvSpPr/>
      </dsp:nvSpPr>
      <dsp:spPr>
        <a:xfrm>
          <a:off x="3292546" y="691183"/>
          <a:ext cx="1480096" cy="62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accent1">
                  <a:lumMod val="50000"/>
                </a:schemeClr>
              </a:solidFill>
            </a:rPr>
            <a:t>A mission/story like structure created with distinct small sections each with their own pacing/difficulty</a:t>
          </a:r>
        </a:p>
      </dsp:txBody>
      <dsp:txXfrm>
        <a:off x="3292546" y="691183"/>
        <a:ext cx="1480096" cy="627919"/>
      </dsp:txXfrm>
    </dsp:sp>
    <dsp:sp modelId="{B5854822-03A8-43D2-88F1-9AB8FD8CC4F1}">
      <dsp:nvSpPr>
        <dsp:cNvPr id="0" name=""/>
        <dsp:cNvSpPr/>
      </dsp:nvSpPr>
      <dsp:spPr>
        <a:xfrm>
          <a:off x="29606" y="1859458"/>
          <a:ext cx="627919" cy="627919"/>
        </a:xfrm>
        <a:prstGeom prst="ellipse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9EDD7-515A-4616-97B5-842406F29A4E}">
      <dsp:nvSpPr>
        <dsp:cNvPr id="0" name=""/>
        <dsp:cNvSpPr/>
      </dsp:nvSpPr>
      <dsp:spPr>
        <a:xfrm>
          <a:off x="161469" y="1991321"/>
          <a:ext cx="364193" cy="3641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AA74D-530C-40AE-82D8-43AB5BDCED5A}">
      <dsp:nvSpPr>
        <dsp:cNvPr id="0" name=""/>
        <dsp:cNvSpPr/>
      </dsp:nvSpPr>
      <dsp:spPr>
        <a:xfrm>
          <a:off x="792080" y="1859458"/>
          <a:ext cx="1480096" cy="62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accent1">
                  <a:lumMod val="50000"/>
                </a:schemeClr>
              </a:solidFill>
            </a:rPr>
            <a:t>Environmental story telling detailing the fates of the residents</a:t>
          </a:r>
        </a:p>
      </dsp:txBody>
      <dsp:txXfrm>
        <a:off x="792080" y="1859458"/>
        <a:ext cx="1480096" cy="627919"/>
      </dsp:txXfrm>
    </dsp:sp>
    <dsp:sp modelId="{219DBBAD-A489-4490-854F-E13BD502F3C3}">
      <dsp:nvSpPr>
        <dsp:cNvPr id="0" name=""/>
        <dsp:cNvSpPr/>
      </dsp:nvSpPr>
      <dsp:spPr>
        <a:xfrm>
          <a:off x="2530072" y="1859458"/>
          <a:ext cx="627919" cy="627919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C78D0-1E37-4C49-A818-BBFD062AB374}">
      <dsp:nvSpPr>
        <dsp:cNvPr id="0" name=""/>
        <dsp:cNvSpPr/>
      </dsp:nvSpPr>
      <dsp:spPr>
        <a:xfrm>
          <a:off x="2661935" y="1991321"/>
          <a:ext cx="364193" cy="3641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0247F-9AA3-44A6-AC17-97B8949180B6}">
      <dsp:nvSpPr>
        <dsp:cNvPr id="0" name=""/>
        <dsp:cNvSpPr/>
      </dsp:nvSpPr>
      <dsp:spPr>
        <a:xfrm>
          <a:off x="3292546" y="1859458"/>
          <a:ext cx="1480096" cy="62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accent1">
                  <a:lumMod val="50000"/>
                </a:schemeClr>
              </a:solidFill>
            </a:rPr>
            <a:t>Roughly 6-10mins but significantly shorter if replayed</a:t>
          </a:r>
        </a:p>
      </dsp:txBody>
      <dsp:txXfrm>
        <a:off x="3292546" y="1859458"/>
        <a:ext cx="1480096" cy="62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8004-AED9-B335-F1A8-8ED3012A6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B8D30-A5C6-F3D8-7C6E-657778DD5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57CA4-8FCF-783B-513E-9E68A704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8742E-C82D-BFD6-EE9D-ACD834998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2343F-6B59-3784-34B0-221CD45D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4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1A20-C895-E416-B4B7-AEF0D43B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4731D-9647-F462-5FD3-8B7B75A5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B0598-54C3-67D7-4E18-EFB4B6E0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50570-8623-5ABA-57B5-79EE0A12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09BB-70CB-9F70-3D80-3024EF7B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91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AA25CE-8B0F-9A61-5C0A-AD394A618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FA38B-97D6-8F0D-DAD0-6B32ED208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82B9F-ADDD-50CA-31C4-34A1A13A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6AA23-1708-5297-BD17-9348EBC1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15BD-15CC-8757-2106-AE26D3CF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82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C853-6998-C523-333C-83C7CEC2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9BC49-4FCA-027E-21FD-9D32B99D8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6C691-B913-EC2E-05B0-CA245648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AC3D-AF0A-82B3-3C4D-201F964A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A5671-5FB1-CA98-3DAE-77FB94A8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06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F77B-4465-79C0-7CF3-888BC8ED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6958D-F402-762A-383E-5F9C8AAAF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63100-D53F-1289-6506-B5A47235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704C-ED9D-B4D8-3897-317CFB46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9DE3B-84C9-0C3E-B162-D0A8A06F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8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7E11B-250B-63A7-6D8D-0562F238E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9C30-D3D1-9869-0B01-C39B12EC9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7C90E-2851-A735-2FFD-8B7C33AB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11A7B-705B-095C-7F59-5EAB03D6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1E7B2-DB59-FBA5-4CE3-63CB8E57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6B068-FB40-87BD-5E0F-E5E51BFD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68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0CD4-2AD7-68E4-8680-72E31BAB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BFF99-4A44-402A-85F3-FBBD42825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ADA65-DDB9-8813-8FDF-EDEC5DB8E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B49CD-AC8E-7053-694D-A33DCB00F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9D064-00DC-F11E-4B08-7F978CF63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F1751-F876-DD2A-6A46-B210F5AD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01863-030B-41C7-3C02-B29A1E06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03F00-3685-7A73-8692-CF314588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89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4093-DF93-604A-E84C-9483B5D2B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32942-2383-35F5-C825-1EC0BC00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A5B6E-59A4-C00A-7D6D-75A48219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FB49C-0561-B8EF-E4F7-483CC71B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6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2C516-05D5-46D1-7BA1-58D559F8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6AD515-DFD2-1C97-B9CE-097700DA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6963C-FEE9-FFA3-D4B0-EF89A1FC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88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545B-108F-B3D2-B585-F1E7C525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F9D31-999C-3E68-86CD-928B59DD2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CB827-080A-AA1C-E29C-C28532192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AA6F7-1CDB-E918-531A-EA7FFE85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04F4B-0D95-94D0-23D8-B8A2FA39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D5359-F6D8-66FC-75E9-08BC806C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65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0D6B-3838-71F7-B402-21F0A628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D10A4-8875-8B10-F5F3-2812AC3C9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B337A-C3C6-AE3D-EB36-FFFE2D491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D8A34-D386-FE7E-83D8-1E8779AF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66F7E-443C-9B39-8FB1-7BD0ADB3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3583E-C24E-5E4E-AAF0-910CDB83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69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2A68BA-3955-4E27-ADE5-32EFFB4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FB81D-E2A1-D454-2934-CD5FD6F64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22519-3870-D838-FC14-6D1BFA7B0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1D7-4E0C-4862-B642-723C559D211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FD1B7-F506-D9D8-B907-60E7C1DD9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0840C-A689-BFD3-4DE2-1064BD6A4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A151F-68B7-4848-AE0D-AE54356ED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6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jpe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iqlC3Aq7zA?feature=oembed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21E59-BDBB-18CA-B4CB-5E13FA21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6149" y="2855911"/>
            <a:ext cx="8247815" cy="148590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sx="101000" sy="101000" algn="ctr" rotWithShape="0">
                    <a:schemeClr val="accent1">
                      <a:lumMod val="50000"/>
                    </a:schemeClr>
                  </a:outerShdw>
                </a:effectLst>
              </a:rPr>
              <a:t>Outpost Map Proposal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B1A75-A041-651C-72FD-510198F8C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094" y="6209002"/>
            <a:ext cx="9144000" cy="487362"/>
          </a:xfrm>
        </p:spPr>
        <p:txBody>
          <a:bodyPr/>
          <a:lstStyle/>
          <a:p>
            <a:r>
              <a:rPr lang="en-GB" b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sx="101000" sy="101000" algn="ctr" rotWithShape="0">
                    <a:schemeClr val="accent1">
                      <a:lumMod val="50000"/>
                    </a:schemeClr>
                  </a:outerShdw>
                </a:effectLst>
              </a:rPr>
              <a:t>By Lauren Pearce</a:t>
            </a:r>
            <a:endParaRPr lang="en-GB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E28E9-E56E-4F77-0E03-FF47D955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06" y="858982"/>
            <a:ext cx="9002300" cy="24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4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1D5DCB76-1426-F51A-47C0-26AA6933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796" y="1401409"/>
            <a:ext cx="4614759" cy="122751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u="sng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What is Far Cry 5?</a:t>
            </a:r>
          </a:p>
          <a:p>
            <a:pPr marL="0" lvl="0" indent="0">
              <a:buNone/>
            </a:pPr>
            <a:r>
              <a:rPr lang="en-GB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Far Cry 5 is an open-world FPS </a:t>
            </a:r>
          </a:p>
        </p:txBody>
      </p:sp>
      <p:pic>
        <p:nvPicPr>
          <p:cNvPr id="9" name="Picture 8" descr="A picture containing text, tree, outdoor, sky">
            <a:extLst>
              <a:ext uri="{FF2B5EF4-FFF2-40B4-BE49-F238E27FC236}">
                <a16:creationId xmlns:a16="http://schemas.microsoft.com/office/drawing/2014/main" id="{56463C5A-3564-8A12-57A9-2ADC7226B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0" r="2900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3EEE2144-A986-9A39-A9D4-C4EA917269B5}"/>
              </a:ext>
            </a:extLst>
          </p:cNvPr>
          <p:cNvSpPr txBox="1">
            <a:spLocks/>
          </p:cNvSpPr>
          <p:nvPr/>
        </p:nvSpPr>
        <p:spPr>
          <a:xfrm>
            <a:off x="806795" y="3086998"/>
            <a:ext cx="4614759" cy="20667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u="sng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What is an outpost?</a:t>
            </a:r>
            <a:endParaRPr lang="en-US" b="1" u="sng">
              <a:ln w="1016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8100000" algn="tr" rotWithShape="0">
                  <a:schemeClr val="accent1">
                    <a:lumMod val="50000"/>
                  </a:scheme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outpost is an area which is an area controlled by enemies which to complete requires all enemies to be killed.</a:t>
            </a:r>
            <a:endParaRPr lang="en-US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985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D1D2F3FE-BD9B-D927-537C-3037CA82B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780F4-FD8B-8045-9804-F9745C2A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983"/>
            <a:ext cx="10515600" cy="13255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Outpost Features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B3042066-E005-6DAA-5D5A-4994FD7E2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541"/>
            <a:ext cx="10515600" cy="53755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000" dirty="0">
                <a:solidFill>
                  <a:srgbClr val="FFFFFF"/>
                </a:solidFill>
              </a:rPr>
              <a:t>Outposts are environments that were once commercial or residential, which have been adapted into enemy settlements. </a:t>
            </a:r>
            <a:endParaRPr lang="en-US" sz="2000" dirty="0">
              <a:solidFill>
                <a:srgbClr val="FFFFFF"/>
              </a:solidFill>
            </a:endParaRPr>
          </a:p>
          <a:p>
            <a:pPr marL="0" lvl="0" indent="0">
              <a:buNone/>
            </a:pPr>
            <a:r>
              <a:rPr lang="en-GB" sz="2000" dirty="0">
                <a:solidFill>
                  <a:srgbClr val="FFFFFF"/>
                </a:solidFill>
              </a:rPr>
              <a:t>They usually consist of/have:</a:t>
            </a:r>
          </a:p>
          <a:p>
            <a:pPr lvl="0"/>
            <a:r>
              <a:rPr lang="en-GB" sz="2000" dirty="0">
                <a:solidFill>
                  <a:srgbClr val="FFFFFF"/>
                </a:solidFill>
              </a:rPr>
              <a:t>A </a:t>
            </a:r>
            <a:r>
              <a:rPr lang="en-GB" sz="2000" b="1" dirty="0">
                <a:solidFill>
                  <a:srgbClr val="FFFFFF"/>
                </a:solidFill>
              </a:rPr>
              <a:t>distinct architectural core, </a:t>
            </a:r>
            <a:r>
              <a:rPr lang="en-GB" sz="2000" dirty="0">
                <a:solidFill>
                  <a:srgbClr val="FFFFFF"/>
                </a:solidFill>
              </a:rPr>
              <a:t>where its pre-cult identity can still be discerned (i.e. a farm, a hotel), to continue the narrative of a sudden cult takeover.</a:t>
            </a:r>
            <a:endParaRPr lang="en-US" sz="2000" dirty="0">
              <a:solidFill>
                <a:srgbClr val="FFFFFF"/>
              </a:solidFill>
            </a:endParaRPr>
          </a:p>
          <a:p>
            <a:pPr lvl="0"/>
            <a:r>
              <a:rPr lang="en-GB" sz="2000" dirty="0">
                <a:solidFill>
                  <a:srgbClr val="FFFFFF"/>
                </a:solidFill>
              </a:rPr>
              <a:t>A </a:t>
            </a:r>
            <a:r>
              <a:rPr lang="en-GB" sz="2000" b="1" dirty="0">
                <a:solidFill>
                  <a:srgbClr val="FFFFFF"/>
                </a:solidFill>
              </a:rPr>
              <a:t>vantage point </a:t>
            </a:r>
            <a:r>
              <a:rPr lang="en-GB" sz="2000" dirty="0">
                <a:solidFill>
                  <a:srgbClr val="FFFFFF"/>
                </a:solidFill>
              </a:rPr>
              <a:t>on the outskirts to scout the area and zip-wire in</a:t>
            </a:r>
            <a:endParaRPr lang="en-US" sz="2000" dirty="0">
              <a:solidFill>
                <a:srgbClr val="FFFFFF"/>
              </a:solidFill>
            </a:endParaRPr>
          </a:p>
          <a:p>
            <a:pPr lvl="0"/>
            <a:r>
              <a:rPr lang="en-GB" sz="2000" b="1" dirty="0">
                <a:solidFill>
                  <a:srgbClr val="FFFFFF"/>
                </a:solidFill>
              </a:rPr>
              <a:t>Multiple entrances</a:t>
            </a:r>
            <a:r>
              <a:rPr lang="en-GB" sz="2000" dirty="0">
                <a:solidFill>
                  <a:srgbClr val="FFFFFF"/>
                </a:solidFill>
              </a:rPr>
              <a:t>, the front often encouraging open combat, whilst side entrances encourage stealth, through tall grass, or makeshift cover</a:t>
            </a:r>
          </a:p>
          <a:p>
            <a:pPr lvl="0"/>
            <a:r>
              <a:rPr lang="en-GB" sz="2000" dirty="0">
                <a:solidFill>
                  <a:srgbClr val="FFFFFF"/>
                </a:solidFill>
              </a:rPr>
              <a:t>An </a:t>
            </a:r>
            <a:r>
              <a:rPr lang="en-GB" sz="2000" b="1" dirty="0">
                <a:solidFill>
                  <a:srgbClr val="FFFFFF"/>
                </a:solidFill>
              </a:rPr>
              <a:t>alarm</a:t>
            </a:r>
            <a:r>
              <a:rPr lang="en-GB" sz="2000" dirty="0">
                <a:solidFill>
                  <a:srgbClr val="FFFFFF"/>
                </a:solidFill>
              </a:rPr>
              <a:t> that enemies can use to call reinforcements</a:t>
            </a:r>
            <a:endParaRPr lang="en-US" sz="2000" dirty="0">
              <a:solidFill>
                <a:srgbClr val="FFFFFF"/>
              </a:solidFill>
            </a:endParaRPr>
          </a:p>
          <a:p>
            <a:pPr lvl="0"/>
            <a:r>
              <a:rPr lang="en-GB" sz="2000" dirty="0">
                <a:solidFill>
                  <a:srgbClr val="FFFFFF"/>
                </a:solidFill>
              </a:rPr>
              <a:t>A </a:t>
            </a:r>
            <a:r>
              <a:rPr lang="en-GB" sz="2000" b="1" dirty="0">
                <a:solidFill>
                  <a:srgbClr val="FFFFFF"/>
                </a:solidFill>
              </a:rPr>
              <a:t>sniper</a:t>
            </a:r>
            <a:r>
              <a:rPr lang="en-GB" sz="2000" dirty="0">
                <a:solidFill>
                  <a:srgbClr val="FFFFFF"/>
                </a:solidFill>
              </a:rPr>
              <a:t>/enemy with high ground advantage </a:t>
            </a:r>
            <a:endParaRPr lang="en-US" sz="2000" dirty="0">
              <a:solidFill>
                <a:srgbClr val="FFFFFF"/>
              </a:solidFill>
            </a:endParaRPr>
          </a:p>
          <a:p>
            <a:pPr lvl="0"/>
            <a:r>
              <a:rPr lang="en-GB" sz="2000" dirty="0">
                <a:solidFill>
                  <a:srgbClr val="FFFFFF"/>
                </a:solidFill>
              </a:rPr>
              <a:t>Smaller </a:t>
            </a:r>
            <a:r>
              <a:rPr lang="en-GB" sz="2000" b="1" dirty="0">
                <a:solidFill>
                  <a:srgbClr val="FFFFFF"/>
                </a:solidFill>
              </a:rPr>
              <a:t>interconnecting indoor areas </a:t>
            </a:r>
          </a:p>
          <a:p>
            <a:pPr lvl="0"/>
            <a:r>
              <a:rPr lang="en-GB" sz="2000" b="1" dirty="0">
                <a:solidFill>
                  <a:srgbClr val="FFFFFF"/>
                </a:solidFill>
              </a:rPr>
              <a:t>Multiple ways to access high grounds</a:t>
            </a:r>
            <a:r>
              <a:rPr lang="en-GB" sz="2000" dirty="0">
                <a:solidFill>
                  <a:srgbClr val="FFFFFF"/>
                </a:solidFill>
              </a:rPr>
              <a:t>, from grappling to jumping on crates</a:t>
            </a:r>
            <a:endParaRPr lang="en-US" sz="2000" dirty="0">
              <a:solidFill>
                <a:srgbClr val="FFFFFF"/>
              </a:solidFill>
            </a:endParaRPr>
          </a:p>
          <a:p>
            <a:pPr lvl="0"/>
            <a:r>
              <a:rPr lang="en-GB" sz="2000" dirty="0">
                <a:solidFill>
                  <a:srgbClr val="FFFFFF"/>
                </a:solidFill>
              </a:rPr>
              <a:t>Access to a </a:t>
            </a:r>
            <a:r>
              <a:rPr lang="en-GB" sz="2000" b="1" dirty="0">
                <a:solidFill>
                  <a:srgbClr val="FFFFFF"/>
                </a:solidFill>
              </a:rPr>
              <a:t>road nearby</a:t>
            </a:r>
          </a:p>
        </p:txBody>
      </p:sp>
    </p:spTree>
    <p:extLst>
      <p:ext uri="{BB962C8B-B14F-4D97-AF65-F5344CB8AC3E}">
        <p14:creationId xmlns:p14="http://schemas.microsoft.com/office/powerpoint/2010/main" val="1302924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80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CD515-9B4F-AEC9-C370-AE1B396D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2103436"/>
          </a:xfrm>
        </p:spPr>
        <p:txBody>
          <a:bodyPr>
            <a:normAutofit/>
          </a:bodyPr>
          <a:lstStyle/>
          <a:p>
            <a:r>
              <a:rPr lang="en-GB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sx="101000" sy="101000" algn="ctr" rotWithShape="0">
                    <a:schemeClr val="accent1">
                      <a:lumMod val="50000"/>
                    </a:schemeClr>
                  </a:outerShdw>
                </a:effectLst>
              </a:rPr>
              <a:t>Design Motiva</a:t>
            </a:r>
            <a:r>
              <a:rPr lang="en-GB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sx="101000" sy="101000" algn="ctr" rotWithShape="0">
                    <a:srgbClr val="C00000"/>
                  </a:outerShdw>
                </a:effectLst>
              </a:rPr>
              <a:t>tions</a:t>
            </a:r>
            <a:endParaRPr lang="en-GB">
              <a:solidFill>
                <a:schemeClr val="bg1"/>
              </a:solidFill>
              <a:effectLst>
                <a:outerShdw sx="101000" sy="101000" algn="ctr" rotWithShape="0">
                  <a:srgbClr val="C00000"/>
                </a:outerShdw>
              </a:effectLst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1B1BAB-0C32-1DAB-95E9-58F40405F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47949"/>
            <a:ext cx="3816096" cy="35290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Has a less obvious dominant strategy and veers away from </a:t>
            </a:r>
            <a:r>
              <a:rPr lang="en-GB" sz="1700" b="1">
                <a:solidFill>
                  <a:schemeClr val="accent1">
                    <a:lumMod val="50000"/>
                  </a:schemeClr>
                </a:solidFill>
              </a:rPr>
              <a:t>sniper perch paradises</a:t>
            </a:r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, for example Seed Ranch (FC5) suffers from this</a:t>
            </a:r>
          </a:p>
          <a:p>
            <a:r>
              <a:rPr lang="en-GB" sz="1700" b="1">
                <a:solidFill>
                  <a:schemeClr val="accent1">
                    <a:lumMod val="50000"/>
                  </a:schemeClr>
                </a:solidFill>
              </a:rPr>
              <a:t>Stealth transitional areas</a:t>
            </a:r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 in the mission “The Confession” for pacing diversity</a:t>
            </a:r>
            <a:endParaRPr lang="en-GB" sz="17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Deus Ex Mankind </a:t>
            </a:r>
            <a:r>
              <a:rPr lang="en-GB" sz="1700" err="1">
                <a:solidFill>
                  <a:schemeClr val="accent1">
                    <a:lumMod val="50000"/>
                  </a:schemeClr>
                </a:solidFill>
              </a:rPr>
              <a:t>Divided’s</a:t>
            </a:r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 i</a:t>
            </a:r>
            <a:r>
              <a:rPr lang="en-GB" sz="1700" b="1">
                <a:solidFill>
                  <a:schemeClr val="accent1">
                    <a:lumMod val="50000"/>
                  </a:schemeClr>
                </a:solidFill>
              </a:rPr>
              <a:t>nterior design </a:t>
            </a:r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that allows for stealth or aggressive approaches</a:t>
            </a:r>
            <a:endParaRPr lang="en-GB" sz="17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Metal Gear Ground Zeroes </a:t>
            </a:r>
            <a:r>
              <a:rPr lang="en-GB" sz="1700" b="1">
                <a:solidFill>
                  <a:schemeClr val="accent1">
                    <a:lumMod val="50000"/>
                  </a:schemeClr>
                </a:solidFill>
              </a:rPr>
              <a:t>terrain (that offers alternate routes)</a:t>
            </a:r>
            <a:r>
              <a:rPr lang="en-GB" sz="1700">
                <a:solidFill>
                  <a:schemeClr val="accent1">
                    <a:lumMod val="50000"/>
                  </a:schemeClr>
                </a:solidFill>
              </a:rPr>
              <a:t> and cover placement </a:t>
            </a:r>
            <a:endParaRPr lang="en-GB" sz="170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endParaRPr lang="en-GB" sz="1700"/>
          </a:p>
          <a:p>
            <a:pPr lvl="0"/>
            <a:endParaRPr lang="en-GB" sz="17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76A0F6-0D15-8217-5F15-B08050B8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17855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658C3-5A44-7359-B67B-647626FAC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r="26759" b="-3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6CDD1-B2C4-2D54-C1CA-8C1CE2592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06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66ED9C7-9ADE-75C0-2505-291AB0B55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74" r="25780" b="-1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02B90-9631-78DE-2C0D-B8E21BBE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What makes a good </a:t>
            </a:r>
            <a:r>
              <a:rPr lang="en-GB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rgbClr val="C00000"/>
                  </a:outerShdw>
                </a:effectLst>
              </a:rPr>
              <a:t>outpost</a:t>
            </a:r>
            <a:r>
              <a:rPr lang="en-GB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77C6C88-DF71-1527-6958-E286C9F7B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5269301" cy="4163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Makes the following </a:t>
            </a:r>
            <a:r>
              <a:rPr lang="en-GB" sz="1400" b="1">
                <a:solidFill>
                  <a:schemeClr val="accent1">
                    <a:lumMod val="50000"/>
                  </a:schemeClr>
                </a:solidFill>
              </a:rPr>
              <a:t>three gameplay styles feel viable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Sneaking (taking enemies down from behind)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Sniping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Aggressive (mid to close range fast combat)</a:t>
            </a:r>
          </a:p>
          <a:p>
            <a:pPr marL="0" indent="0">
              <a:buNone/>
            </a:pPr>
            <a:endParaRPr lang="en-GB" sz="140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In addition: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Is </a:t>
            </a:r>
            <a:r>
              <a:rPr lang="en-GB" sz="1400" b="1">
                <a:solidFill>
                  <a:schemeClr val="accent1">
                    <a:lumMod val="50000"/>
                  </a:schemeClr>
                </a:solidFill>
              </a:rPr>
              <a:t>aesthetically believable 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and feels tied to the overarching narrative of Far Cry 5 (cult takeover)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Is </a:t>
            </a:r>
            <a:r>
              <a:rPr lang="en-GB" sz="1400" b="1">
                <a:solidFill>
                  <a:schemeClr val="accent1">
                    <a:lumMod val="50000"/>
                  </a:schemeClr>
                </a:solidFill>
              </a:rPr>
              <a:t>consistent with affordability 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(i.e. ladders/ledges that can be climbed)</a:t>
            </a:r>
          </a:p>
          <a:p>
            <a:r>
              <a:rPr lang="en-GB" sz="1400" b="1">
                <a:solidFill>
                  <a:schemeClr val="accent1">
                    <a:lumMod val="50000"/>
                  </a:schemeClr>
                </a:solidFill>
              </a:rPr>
              <a:t>Balances sightlines 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for fairness, for example placing cover near ladders and side entrances</a:t>
            </a:r>
          </a:p>
          <a:p>
            <a:r>
              <a:rPr lang="en-GB" sz="1400" b="1">
                <a:solidFill>
                  <a:schemeClr val="accent1">
                    <a:lumMod val="50000"/>
                  </a:schemeClr>
                </a:solidFill>
              </a:rPr>
              <a:t>Forces the player to keep moving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, so they cannot complete the outpost in one spot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</a:rPr>
              <a:t>Has a </a:t>
            </a:r>
            <a:r>
              <a:rPr lang="en-GB" sz="1400" b="1">
                <a:solidFill>
                  <a:schemeClr val="accent1">
                    <a:lumMod val="50000"/>
                  </a:schemeClr>
                </a:solidFill>
              </a:rPr>
              <a:t>variety of entrances</a:t>
            </a:r>
          </a:p>
        </p:txBody>
      </p:sp>
      <p:pic>
        <p:nvPicPr>
          <p:cNvPr id="5" name="Picture 4" descr="A picture containing text, tree, outdoor, orange&#10;&#10;Description automatically generated">
            <a:extLst>
              <a:ext uri="{FF2B5EF4-FFF2-40B4-BE49-F238E27FC236}">
                <a16:creationId xmlns:a16="http://schemas.microsoft.com/office/drawing/2014/main" id="{A7B3FC74-E4C9-A1C0-1BD2-88036586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r="5859"/>
          <a:stretch/>
        </p:blipFill>
        <p:spPr>
          <a:xfrm>
            <a:off x="6573962" y="2013626"/>
            <a:ext cx="4488714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50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1BF25-0C96-AFCB-31EE-DB5000CA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50" y="365125"/>
            <a:ext cx="4802249" cy="2412882"/>
          </a:xfrm>
        </p:spPr>
        <p:txBody>
          <a:bodyPr anchor="b">
            <a:normAutofit/>
          </a:bodyPr>
          <a:lstStyle/>
          <a:p>
            <a:r>
              <a:rPr lang="en-GB" sz="4000" b="1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What is my level?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22" name="Picture 21" descr="A picture containing outdoor, tree, ground&#10;&#10;Description automatically generated">
            <a:extLst>
              <a:ext uri="{FF2B5EF4-FFF2-40B4-BE49-F238E27FC236}">
                <a16:creationId xmlns:a16="http://schemas.microsoft.com/office/drawing/2014/main" id="{93CC828F-B310-5383-AA41-375B58DC1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r="28910" b="-3"/>
          <a:stretch/>
        </p:blipFill>
        <p:spPr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12" name="Picture 11" descr="A large group of cars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33316C2E-C32F-FF11-2F02-B6F1572A3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9" r="8504" b="2"/>
          <a:stretch/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19" name="Picture 18" descr="A train track with hous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F3C97F3-95E5-8F5B-77FA-7E0015017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5" r="9637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34" name="Picture 33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0477317F-D111-CDA6-5749-6AFABA0613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29466" b="1"/>
          <a:stretch/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F40B8106-4E87-A0D7-CA6B-DBB9F60CD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778889"/>
              </p:ext>
            </p:extLst>
          </p:nvPr>
        </p:nvGraphicFramePr>
        <p:xfrm>
          <a:off x="6551550" y="2957665"/>
          <a:ext cx="4802249" cy="3178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3290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8C56B-A947-99BE-98E9-B5211212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6" y="167263"/>
            <a:ext cx="5224523" cy="15783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Rough level plan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46DCB11-4A63-E75D-5CEA-4D47DDC00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6517" r="734" b="2"/>
          <a:stretch/>
        </p:blipFill>
        <p:spPr>
          <a:xfrm>
            <a:off x="227821" y="1511676"/>
            <a:ext cx="6029268" cy="4315626"/>
          </a:xfrm>
          <a:custGeom>
            <a:avLst/>
            <a:gdLst>
              <a:gd name="connsiteX0" fmla="*/ 0 w 6029268"/>
              <a:gd name="connsiteY0" fmla="*/ 0 h 4315626"/>
              <a:gd name="connsiteX1" fmla="*/ 669919 w 6029268"/>
              <a:gd name="connsiteY1" fmla="*/ 0 h 4315626"/>
              <a:gd name="connsiteX2" fmla="*/ 1460423 w 6029268"/>
              <a:gd name="connsiteY2" fmla="*/ 0 h 4315626"/>
              <a:gd name="connsiteX3" fmla="*/ 2130341 w 6029268"/>
              <a:gd name="connsiteY3" fmla="*/ 0 h 4315626"/>
              <a:gd name="connsiteX4" fmla="*/ 2920845 w 6029268"/>
              <a:gd name="connsiteY4" fmla="*/ 0 h 4315626"/>
              <a:gd name="connsiteX5" fmla="*/ 3470179 w 6029268"/>
              <a:gd name="connsiteY5" fmla="*/ 0 h 4315626"/>
              <a:gd name="connsiteX6" fmla="*/ 4079805 w 6029268"/>
              <a:gd name="connsiteY6" fmla="*/ 0 h 4315626"/>
              <a:gd name="connsiteX7" fmla="*/ 4629138 w 6029268"/>
              <a:gd name="connsiteY7" fmla="*/ 0 h 4315626"/>
              <a:gd name="connsiteX8" fmla="*/ 5299057 w 6029268"/>
              <a:gd name="connsiteY8" fmla="*/ 0 h 4315626"/>
              <a:gd name="connsiteX9" fmla="*/ 6029268 w 6029268"/>
              <a:gd name="connsiteY9" fmla="*/ 0 h 4315626"/>
              <a:gd name="connsiteX10" fmla="*/ 6029268 w 6029268"/>
              <a:gd name="connsiteY10" fmla="*/ 616518 h 4315626"/>
              <a:gd name="connsiteX11" fmla="*/ 6029268 w 6029268"/>
              <a:gd name="connsiteY11" fmla="*/ 1233036 h 4315626"/>
              <a:gd name="connsiteX12" fmla="*/ 6029268 w 6029268"/>
              <a:gd name="connsiteY12" fmla="*/ 1935867 h 4315626"/>
              <a:gd name="connsiteX13" fmla="*/ 6029268 w 6029268"/>
              <a:gd name="connsiteY13" fmla="*/ 2466072 h 4315626"/>
              <a:gd name="connsiteX14" fmla="*/ 6029268 w 6029268"/>
              <a:gd name="connsiteY14" fmla="*/ 3082590 h 4315626"/>
              <a:gd name="connsiteX15" fmla="*/ 6029268 w 6029268"/>
              <a:gd name="connsiteY15" fmla="*/ 3612795 h 4315626"/>
              <a:gd name="connsiteX16" fmla="*/ 6029268 w 6029268"/>
              <a:gd name="connsiteY16" fmla="*/ 4315626 h 4315626"/>
              <a:gd name="connsiteX17" fmla="*/ 5359349 w 6029268"/>
              <a:gd name="connsiteY17" fmla="*/ 4315626 h 4315626"/>
              <a:gd name="connsiteX18" fmla="*/ 4568845 w 6029268"/>
              <a:gd name="connsiteY18" fmla="*/ 4315626 h 4315626"/>
              <a:gd name="connsiteX19" fmla="*/ 3838634 w 6029268"/>
              <a:gd name="connsiteY19" fmla="*/ 4315626 h 4315626"/>
              <a:gd name="connsiteX20" fmla="*/ 3229008 w 6029268"/>
              <a:gd name="connsiteY20" fmla="*/ 4315626 h 4315626"/>
              <a:gd name="connsiteX21" fmla="*/ 2438504 w 6029268"/>
              <a:gd name="connsiteY21" fmla="*/ 4315626 h 4315626"/>
              <a:gd name="connsiteX22" fmla="*/ 1828878 w 6029268"/>
              <a:gd name="connsiteY22" fmla="*/ 4315626 h 4315626"/>
              <a:gd name="connsiteX23" fmla="*/ 1038374 w 6029268"/>
              <a:gd name="connsiteY23" fmla="*/ 4315626 h 4315626"/>
              <a:gd name="connsiteX24" fmla="*/ 0 w 6029268"/>
              <a:gd name="connsiteY24" fmla="*/ 4315626 h 4315626"/>
              <a:gd name="connsiteX25" fmla="*/ 0 w 6029268"/>
              <a:gd name="connsiteY25" fmla="*/ 3785421 h 4315626"/>
              <a:gd name="connsiteX26" fmla="*/ 0 w 6029268"/>
              <a:gd name="connsiteY26" fmla="*/ 3212059 h 4315626"/>
              <a:gd name="connsiteX27" fmla="*/ 0 w 6029268"/>
              <a:gd name="connsiteY27" fmla="*/ 2725010 h 4315626"/>
              <a:gd name="connsiteX28" fmla="*/ 0 w 6029268"/>
              <a:gd name="connsiteY28" fmla="*/ 2151648 h 4315626"/>
              <a:gd name="connsiteX29" fmla="*/ 0 w 6029268"/>
              <a:gd name="connsiteY29" fmla="*/ 1664599 h 4315626"/>
              <a:gd name="connsiteX30" fmla="*/ 0 w 6029268"/>
              <a:gd name="connsiteY30" fmla="*/ 961768 h 4315626"/>
              <a:gd name="connsiteX31" fmla="*/ 0 w 6029268"/>
              <a:gd name="connsiteY31" fmla="*/ 0 h 431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29268" h="4315626" fill="none" extrusionOk="0">
                <a:moveTo>
                  <a:pt x="0" y="0"/>
                </a:moveTo>
                <a:cubicBezTo>
                  <a:pt x="309959" y="-19868"/>
                  <a:pt x="511435" y="-389"/>
                  <a:pt x="669919" y="0"/>
                </a:cubicBezTo>
                <a:cubicBezTo>
                  <a:pt x="828403" y="389"/>
                  <a:pt x="1290187" y="-36102"/>
                  <a:pt x="1460423" y="0"/>
                </a:cubicBezTo>
                <a:cubicBezTo>
                  <a:pt x="1630659" y="36102"/>
                  <a:pt x="1927874" y="-10147"/>
                  <a:pt x="2130341" y="0"/>
                </a:cubicBezTo>
                <a:cubicBezTo>
                  <a:pt x="2332808" y="10147"/>
                  <a:pt x="2564106" y="30754"/>
                  <a:pt x="2920845" y="0"/>
                </a:cubicBezTo>
                <a:cubicBezTo>
                  <a:pt x="3277584" y="-30754"/>
                  <a:pt x="3292327" y="1444"/>
                  <a:pt x="3470179" y="0"/>
                </a:cubicBezTo>
                <a:cubicBezTo>
                  <a:pt x="3648031" y="-1444"/>
                  <a:pt x="3795945" y="-4322"/>
                  <a:pt x="4079805" y="0"/>
                </a:cubicBezTo>
                <a:cubicBezTo>
                  <a:pt x="4363665" y="4322"/>
                  <a:pt x="4416913" y="-2767"/>
                  <a:pt x="4629138" y="0"/>
                </a:cubicBezTo>
                <a:cubicBezTo>
                  <a:pt x="4841363" y="2767"/>
                  <a:pt x="5150753" y="23614"/>
                  <a:pt x="5299057" y="0"/>
                </a:cubicBezTo>
                <a:cubicBezTo>
                  <a:pt x="5447361" y="-23614"/>
                  <a:pt x="5671290" y="-16092"/>
                  <a:pt x="6029268" y="0"/>
                </a:cubicBezTo>
                <a:cubicBezTo>
                  <a:pt x="6043038" y="238978"/>
                  <a:pt x="6049384" y="340370"/>
                  <a:pt x="6029268" y="616518"/>
                </a:cubicBezTo>
                <a:cubicBezTo>
                  <a:pt x="6009152" y="892666"/>
                  <a:pt x="6000581" y="1085255"/>
                  <a:pt x="6029268" y="1233036"/>
                </a:cubicBezTo>
                <a:cubicBezTo>
                  <a:pt x="6057955" y="1380817"/>
                  <a:pt x="6055540" y="1621734"/>
                  <a:pt x="6029268" y="1935867"/>
                </a:cubicBezTo>
                <a:cubicBezTo>
                  <a:pt x="6002996" y="2250000"/>
                  <a:pt x="6035449" y="2224035"/>
                  <a:pt x="6029268" y="2466072"/>
                </a:cubicBezTo>
                <a:cubicBezTo>
                  <a:pt x="6023087" y="2708110"/>
                  <a:pt x="6032040" y="2860615"/>
                  <a:pt x="6029268" y="3082590"/>
                </a:cubicBezTo>
                <a:cubicBezTo>
                  <a:pt x="6026496" y="3304565"/>
                  <a:pt x="6014556" y="3450914"/>
                  <a:pt x="6029268" y="3612795"/>
                </a:cubicBezTo>
                <a:cubicBezTo>
                  <a:pt x="6043980" y="3774677"/>
                  <a:pt x="6030847" y="4040466"/>
                  <a:pt x="6029268" y="4315626"/>
                </a:cubicBezTo>
                <a:cubicBezTo>
                  <a:pt x="5741985" y="4340240"/>
                  <a:pt x="5675587" y="4322863"/>
                  <a:pt x="5359349" y="4315626"/>
                </a:cubicBezTo>
                <a:cubicBezTo>
                  <a:pt x="5043111" y="4308389"/>
                  <a:pt x="4788160" y="4297993"/>
                  <a:pt x="4568845" y="4315626"/>
                </a:cubicBezTo>
                <a:cubicBezTo>
                  <a:pt x="4349530" y="4333259"/>
                  <a:pt x="4191469" y="4294804"/>
                  <a:pt x="3838634" y="4315626"/>
                </a:cubicBezTo>
                <a:cubicBezTo>
                  <a:pt x="3485799" y="4336448"/>
                  <a:pt x="3455806" y="4335321"/>
                  <a:pt x="3229008" y="4315626"/>
                </a:cubicBezTo>
                <a:cubicBezTo>
                  <a:pt x="3002210" y="4295931"/>
                  <a:pt x="2720169" y="4335822"/>
                  <a:pt x="2438504" y="4315626"/>
                </a:cubicBezTo>
                <a:cubicBezTo>
                  <a:pt x="2156839" y="4295430"/>
                  <a:pt x="1952980" y="4300395"/>
                  <a:pt x="1828878" y="4315626"/>
                </a:cubicBezTo>
                <a:cubicBezTo>
                  <a:pt x="1704776" y="4330857"/>
                  <a:pt x="1424519" y="4287263"/>
                  <a:pt x="1038374" y="4315626"/>
                </a:cubicBezTo>
                <a:cubicBezTo>
                  <a:pt x="652229" y="4343989"/>
                  <a:pt x="365011" y="4366448"/>
                  <a:pt x="0" y="4315626"/>
                </a:cubicBezTo>
                <a:cubicBezTo>
                  <a:pt x="13595" y="4108168"/>
                  <a:pt x="22206" y="4012681"/>
                  <a:pt x="0" y="3785421"/>
                </a:cubicBezTo>
                <a:cubicBezTo>
                  <a:pt x="-22206" y="3558162"/>
                  <a:pt x="10108" y="3400598"/>
                  <a:pt x="0" y="3212059"/>
                </a:cubicBezTo>
                <a:cubicBezTo>
                  <a:pt x="-10108" y="3023520"/>
                  <a:pt x="11841" y="2863205"/>
                  <a:pt x="0" y="2725010"/>
                </a:cubicBezTo>
                <a:cubicBezTo>
                  <a:pt x="-11841" y="2586815"/>
                  <a:pt x="4271" y="2377772"/>
                  <a:pt x="0" y="2151648"/>
                </a:cubicBezTo>
                <a:cubicBezTo>
                  <a:pt x="-4271" y="1925524"/>
                  <a:pt x="-21388" y="1798645"/>
                  <a:pt x="0" y="1664599"/>
                </a:cubicBezTo>
                <a:cubicBezTo>
                  <a:pt x="21388" y="1530553"/>
                  <a:pt x="-11587" y="1118467"/>
                  <a:pt x="0" y="961768"/>
                </a:cubicBezTo>
                <a:cubicBezTo>
                  <a:pt x="11587" y="805069"/>
                  <a:pt x="44448" y="270434"/>
                  <a:pt x="0" y="0"/>
                </a:cubicBezTo>
                <a:close/>
              </a:path>
              <a:path w="6029268" h="4315626" stroke="0" extrusionOk="0">
                <a:moveTo>
                  <a:pt x="0" y="0"/>
                </a:moveTo>
                <a:cubicBezTo>
                  <a:pt x="174463" y="-33997"/>
                  <a:pt x="606910" y="21080"/>
                  <a:pt x="790504" y="0"/>
                </a:cubicBezTo>
                <a:cubicBezTo>
                  <a:pt x="974098" y="-21080"/>
                  <a:pt x="1075103" y="-5281"/>
                  <a:pt x="1339837" y="0"/>
                </a:cubicBezTo>
                <a:cubicBezTo>
                  <a:pt x="1604571" y="5281"/>
                  <a:pt x="1717163" y="-9368"/>
                  <a:pt x="2009756" y="0"/>
                </a:cubicBezTo>
                <a:cubicBezTo>
                  <a:pt x="2302349" y="9368"/>
                  <a:pt x="2562435" y="-6188"/>
                  <a:pt x="2739967" y="0"/>
                </a:cubicBezTo>
                <a:cubicBezTo>
                  <a:pt x="2917499" y="6188"/>
                  <a:pt x="3093626" y="7690"/>
                  <a:pt x="3349593" y="0"/>
                </a:cubicBezTo>
                <a:cubicBezTo>
                  <a:pt x="3605560" y="-7690"/>
                  <a:pt x="3738003" y="554"/>
                  <a:pt x="3898927" y="0"/>
                </a:cubicBezTo>
                <a:cubicBezTo>
                  <a:pt x="4059851" y="-554"/>
                  <a:pt x="4284965" y="-6385"/>
                  <a:pt x="4629138" y="0"/>
                </a:cubicBezTo>
                <a:cubicBezTo>
                  <a:pt x="4973311" y="6385"/>
                  <a:pt x="4990629" y="30009"/>
                  <a:pt x="5299057" y="0"/>
                </a:cubicBezTo>
                <a:cubicBezTo>
                  <a:pt x="5607485" y="-30009"/>
                  <a:pt x="5719025" y="-14502"/>
                  <a:pt x="6029268" y="0"/>
                </a:cubicBezTo>
                <a:cubicBezTo>
                  <a:pt x="6057572" y="218240"/>
                  <a:pt x="6014663" y="555322"/>
                  <a:pt x="6029268" y="702831"/>
                </a:cubicBezTo>
                <a:cubicBezTo>
                  <a:pt x="6043873" y="850340"/>
                  <a:pt x="6046253" y="948471"/>
                  <a:pt x="6029268" y="1189880"/>
                </a:cubicBezTo>
                <a:cubicBezTo>
                  <a:pt x="6012283" y="1431289"/>
                  <a:pt x="6046550" y="1665540"/>
                  <a:pt x="6029268" y="1806398"/>
                </a:cubicBezTo>
                <a:cubicBezTo>
                  <a:pt x="6011986" y="1947256"/>
                  <a:pt x="6019490" y="2214088"/>
                  <a:pt x="6029268" y="2466072"/>
                </a:cubicBezTo>
                <a:cubicBezTo>
                  <a:pt x="6039046" y="2718056"/>
                  <a:pt x="6034261" y="2890800"/>
                  <a:pt x="6029268" y="3039434"/>
                </a:cubicBezTo>
                <a:cubicBezTo>
                  <a:pt x="6024275" y="3188068"/>
                  <a:pt x="6020278" y="3482365"/>
                  <a:pt x="6029268" y="3742264"/>
                </a:cubicBezTo>
                <a:cubicBezTo>
                  <a:pt x="6038259" y="4002163"/>
                  <a:pt x="6010716" y="4039476"/>
                  <a:pt x="6029268" y="4315626"/>
                </a:cubicBezTo>
                <a:cubicBezTo>
                  <a:pt x="5857940" y="4331157"/>
                  <a:pt x="5691552" y="4332145"/>
                  <a:pt x="5359349" y="4315626"/>
                </a:cubicBezTo>
                <a:cubicBezTo>
                  <a:pt x="5027146" y="4299107"/>
                  <a:pt x="5021258" y="4286997"/>
                  <a:pt x="4749723" y="4315626"/>
                </a:cubicBezTo>
                <a:cubicBezTo>
                  <a:pt x="4478188" y="4344255"/>
                  <a:pt x="4382267" y="4304877"/>
                  <a:pt x="4260683" y="4315626"/>
                </a:cubicBezTo>
                <a:cubicBezTo>
                  <a:pt x="4139099" y="4326375"/>
                  <a:pt x="4014176" y="4331233"/>
                  <a:pt x="3771642" y="4315626"/>
                </a:cubicBezTo>
                <a:cubicBezTo>
                  <a:pt x="3529108" y="4300019"/>
                  <a:pt x="3407235" y="4324564"/>
                  <a:pt x="3282601" y="4315626"/>
                </a:cubicBezTo>
                <a:cubicBezTo>
                  <a:pt x="3157967" y="4306688"/>
                  <a:pt x="2965616" y="4335107"/>
                  <a:pt x="2733268" y="4315626"/>
                </a:cubicBezTo>
                <a:cubicBezTo>
                  <a:pt x="2500920" y="4296145"/>
                  <a:pt x="2237774" y="4318008"/>
                  <a:pt x="2063349" y="4315626"/>
                </a:cubicBezTo>
                <a:cubicBezTo>
                  <a:pt x="1888924" y="4313244"/>
                  <a:pt x="1696631" y="4296219"/>
                  <a:pt x="1453724" y="4315626"/>
                </a:cubicBezTo>
                <a:cubicBezTo>
                  <a:pt x="1210818" y="4335033"/>
                  <a:pt x="926423" y="4283992"/>
                  <a:pt x="723512" y="4315626"/>
                </a:cubicBezTo>
                <a:cubicBezTo>
                  <a:pt x="520601" y="4347260"/>
                  <a:pt x="204324" y="4284378"/>
                  <a:pt x="0" y="4315626"/>
                </a:cubicBezTo>
                <a:cubicBezTo>
                  <a:pt x="-23226" y="4084594"/>
                  <a:pt x="19813" y="3966158"/>
                  <a:pt x="0" y="3742264"/>
                </a:cubicBezTo>
                <a:cubicBezTo>
                  <a:pt x="-19813" y="3518370"/>
                  <a:pt x="-1784" y="3332448"/>
                  <a:pt x="0" y="3039434"/>
                </a:cubicBezTo>
                <a:cubicBezTo>
                  <a:pt x="1784" y="2746420"/>
                  <a:pt x="18198" y="2636349"/>
                  <a:pt x="0" y="2466072"/>
                </a:cubicBezTo>
                <a:cubicBezTo>
                  <a:pt x="-18198" y="2295795"/>
                  <a:pt x="-25562" y="1905690"/>
                  <a:pt x="0" y="1763241"/>
                </a:cubicBezTo>
                <a:cubicBezTo>
                  <a:pt x="25562" y="1620792"/>
                  <a:pt x="14550" y="1246297"/>
                  <a:pt x="0" y="1103567"/>
                </a:cubicBezTo>
                <a:cubicBezTo>
                  <a:pt x="-14550" y="960837"/>
                  <a:pt x="-27147" y="385939"/>
                  <a:pt x="0" y="0"/>
                </a:cubicBezTo>
                <a:close/>
              </a:path>
            </a:pathLst>
          </a:custGeom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4457289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16C26-DD0F-3AF4-60BB-677F9E97EF59}"/>
              </a:ext>
            </a:extLst>
          </p:cNvPr>
          <p:cNvSpPr txBox="1"/>
          <p:nvPr/>
        </p:nvSpPr>
        <p:spPr>
          <a:xfrm>
            <a:off x="6484911" y="1511676"/>
            <a:ext cx="5224521" cy="4686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What is my level trying to achieve?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-Make the most of all mechanics and chain them together in satisfying ways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-Create calmer transitional areas between segments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-To have a continuous environmental narrative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-Make all approaches seem viable and encourage the players to experiment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ln w="1016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8100000" algn="tr" rotWithShape="0">
                  <a:schemeClr val="accent1">
                    <a:lumMod val="50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USP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-Story-like structure with multiple alarms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-Multiple transportation routes nearby so can realistically have a more diverse structure than other outposts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-Diverse setting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-Intensity of the level can higher the closer the player is to the visual landmarks </a:t>
            </a:r>
            <a:endParaRPr lang="en-US" sz="2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/>
              </a:rPr>
              <a:t>-More interior combat scenarios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91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C56B-A947-99BE-98E9-B52112124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Implementation </a:t>
            </a:r>
            <a:r>
              <a:rPr lang="en-US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rgbClr val="C00000"/>
                  </a:outerShdw>
                </a:effectLst>
              </a:rPr>
              <a:t>plan</a:t>
            </a:r>
            <a:endParaRPr lang="en-US" dirty="0">
              <a:effectLst>
                <a:outerShdw dist="38100" dir="8100000" algn="tr" rotWithShape="0">
                  <a:srgbClr val="C00000"/>
                </a:outerShdw>
              </a:effectLst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C6B96B-3394-6BF8-A514-5563BFC613E6}"/>
              </a:ext>
            </a:extLst>
          </p:cNvPr>
          <p:cNvSpPr txBox="1">
            <a:spLocks/>
          </p:cNvSpPr>
          <p:nvPr/>
        </p:nvSpPr>
        <p:spPr>
          <a:xfrm>
            <a:off x="838200" y="1377431"/>
            <a:ext cx="6966451" cy="2493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I will use the Far Cry 5 arcade editor, which is intuitive and has plenty of tutorials available on YouTube.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Here is an example of a quick block out with working gameplay in editor I made.</a:t>
            </a:r>
          </a:p>
          <a:p>
            <a:pPr marL="0"/>
            <a:endParaRPr lang="en-US" sz="2200" dirty="0">
              <a:solidFill>
                <a:srgbClr val="FFFFFF"/>
              </a:solidFill>
            </a:endParaRPr>
          </a:p>
          <a:p>
            <a:pPr marL="0"/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A61346-8D2F-084D-FA10-4FC3081DB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r="1224" b="1"/>
          <a:stretch/>
        </p:blipFill>
        <p:spPr bwMode="auto">
          <a:xfrm>
            <a:off x="173736" y="3152676"/>
            <a:ext cx="2843784" cy="284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 large group of cars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F5FBE4D5-AD66-6C59-5474-91C2905E8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28760" b="3"/>
          <a:stretch/>
        </p:blipFill>
        <p:spPr bwMode="auto">
          <a:xfrm>
            <a:off x="3172968" y="3152654"/>
            <a:ext cx="2843784" cy="28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77AB85-B64D-1B22-6669-2E4F79FE7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r="16239" b="-1"/>
          <a:stretch/>
        </p:blipFill>
        <p:spPr bwMode="auto">
          <a:xfrm>
            <a:off x="6172200" y="3355336"/>
            <a:ext cx="2843784" cy="243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nline Media 5" title="Test Map  - Outpost">
            <a:hlinkClick r:id="" action="ppaction://media"/>
            <a:extLst>
              <a:ext uri="{FF2B5EF4-FFF2-40B4-BE49-F238E27FC236}">
                <a16:creationId xmlns:a16="http://schemas.microsoft.com/office/drawing/2014/main" id="{FB61C6CC-57E2-7D8E-FCF6-74A546C543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74480" y="3771202"/>
            <a:ext cx="2843784" cy="16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ar Cry 5 artwork introduces us to a religious cult (update) - Polygon">
            <a:extLst>
              <a:ext uri="{FF2B5EF4-FFF2-40B4-BE49-F238E27FC236}">
                <a16:creationId xmlns:a16="http://schemas.microsoft.com/office/drawing/2014/main" id="{14B826ED-1BC0-89F1-E1A4-4394AE28E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b="144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Rectangle 104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DF11C-A3DF-BF64-CF30-7B1F809B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8100000" algn="tr" rotWithShape="0">
                    <a:schemeClr val="accent1">
                      <a:lumMod val="50000"/>
                    </a:schemeClr>
                  </a:outerShdw>
                </a:effectLst>
              </a:rPr>
              <a:t>Thanks for listening </a:t>
            </a:r>
            <a:endParaRPr lang="en-US" sz="3600">
              <a:solidFill>
                <a:schemeClr val="bg1"/>
              </a:solidFill>
            </a:endParaRPr>
          </a:p>
        </p:txBody>
      </p:sp>
      <p:cxnSp>
        <p:nvCxnSpPr>
          <p:cNvPr id="1054" name="Straight Connector 104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411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Widescreen</PresentationFormat>
  <Paragraphs>56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Outpost Map Proposal</vt:lpstr>
      <vt:lpstr>PowerPoint Presentation</vt:lpstr>
      <vt:lpstr>Outpost Features</vt:lpstr>
      <vt:lpstr>Design Motivations</vt:lpstr>
      <vt:lpstr>What makes a good outpost?</vt:lpstr>
      <vt:lpstr>What is my level?</vt:lpstr>
      <vt:lpstr>Rough level plan</vt:lpstr>
      <vt:lpstr>Implementation plan</vt:lpstr>
      <vt:lpstr>Thanks for listening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Cry Outpost Map</dc:title>
  <dc:creator>Lauren Pearce</dc:creator>
  <cp:lastModifiedBy>PEARCE Lauren A</cp:lastModifiedBy>
  <cp:revision>12</cp:revision>
  <dcterms:created xsi:type="dcterms:W3CDTF">2023-03-14T00:14:25Z</dcterms:created>
  <dcterms:modified xsi:type="dcterms:W3CDTF">2023-05-09T02:29:36Z</dcterms:modified>
</cp:coreProperties>
</file>